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4"/>
  </p:notesMasterIdLst>
  <p:handoutMasterIdLst>
    <p:handoutMasterId r:id="rId25"/>
  </p:handoutMasterIdLst>
  <p:sldIdLst>
    <p:sldId id="1841" r:id="rId5"/>
    <p:sldId id="1661" r:id="rId6"/>
    <p:sldId id="1860" r:id="rId7"/>
    <p:sldId id="1849" r:id="rId8"/>
    <p:sldId id="1852" r:id="rId9"/>
    <p:sldId id="1855" r:id="rId10"/>
    <p:sldId id="1853" r:id="rId11"/>
    <p:sldId id="1854" r:id="rId12"/>
    <p:sldId id="1527" r:id="rId13"/>
    <p:sldId id="1850" r:id="rId14"/>
    <p:sldId id="1856" r:id="rId15"/>
    <p:sldId id="1862" r:id="rId16"/>
    <p:sldId id="1857" r:id="rId17"/>
    <p:sldId id="1863" r:id="rId18"/>
    <p:sldId id="1858" r:id="rId19"/>
    <p:sldId id="1861" r:id="rId20"/>
    <p:sldId id="1670" r:id="rId21"/>
    <p:sldId id="1851" r:id="rId22"/>
    <p:sldId id="1663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2E7F"/>
    <a:srgbClr val="5E5E60"/>
    <a:srgbClr val="F26224"/>
    <a:srgbClr val="FFFFFF"/>
    <a:srgbClr val="1A1A1A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53" autoAdjust="0"/>
    <p:restoredTop sz="92109" autoAdjust="0"/>
  </p:normalViewPr>
  <p:slideViewPr>
    <p:cSldViewPr snapToGrid="0">
      <p:cViewPr varScale="1">
        <p:scale>
          <a:sx n="114" d="100"/>
          <a:sy n="114" d="100"/>
        </p:scale>
        <p:origin x="882" y="10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9/28/2021 8:42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62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9:33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6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85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05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0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18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1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0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57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1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0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2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6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9/28/2021 8:37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9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5F7125-6516-2947-ACCC-688ECE181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310858"/>
            <a:ext cx="364100" cy="3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1675A-3DAB-BD42-A82A-3DBAF72B65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310858"/>
            <a:ext cx="364100" cy="3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6009D-0C6E-8D40-B0D1-399DA719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310858"/>
            <a:ext cx="364100" cy="3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3E48A-E98F-804F-85C3-7C70D2432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310858"/>
            <a:ext cx="364100" cy="3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C115D-B909-EA48-A10B-37E0F386FA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6618" y="6038101"/>
            <a:ext cx="584392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849CE94-4896-DD4F-8977-17C107DDE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endParaRPr lang="en-HR" dirty="0"/>
          </a:p>
          <a:p>
            <a:endParaRPr lang="en-HR" dirty="0"/>
          </a:p>
          <a:p>
            <a:endParaRPr lang="en-HR" dirty="0"/>
          </a:p>
          <a:p>
            <a:endParaRPr lang="en-HR" dirty="0"/>
          </a:p>
          <a:p>
            <a:endParaRPr lang="en-HR" dirty="0"/>
          </a:p>
          <a:p>
            <a:endParaRPr lang="en-HR" dirty="0"/>
          </a:p>
          <a:p>
            <a:endParaRPr lang="en-HR" dirty="0"/>
          </a:p>
          <a:p>
            <a:r>
              <a:rPr lang="en-HR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B7A55722-E12E-4745-97D0-C6FE2ABF19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814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Add your image here [Drag and Drop]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8D8DC2-3DFD-CF46-9521-01551DFF0A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35523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3955EB-D48F-F640-BE35-EB01D83FB7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58232" y="2193749"/>
            <a:ext cx="3314820" cy="2992123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1800000 h 1800000"/>
              <a:gd name="connsiteX3" fmla="*/ 0 w 1800000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1800000"/>
                </a:lnTo>
                <a:lnTo>
                  <a:pt x="0" y="180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Add your image here [Drag and Drop]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A7416A-763F-E54E-AD0C-CB78DA3D1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178" y="264103"/>
            <a:ext cx="10664822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4B3E4FD-769E-B84A-834C-0212AAE99A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522" y="928650"/>
            <a:ext cx="10664822" cy="430887"/>
          </a:xfrm>
          <a:prstGeom prst="rect">
            <a:avLst/>
          </a:prstGeom>
          <a:noFill/>
        </p:spPr>
        <p:txBody>
          <a:bodyPr anchor="ctr"/>
          <a:lstStyle>
            <a:lvl1pPr marL="228600" marR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300" b="0" spc="0">
                <a:solidFill>
                  <a:schemeClr val="tx1"/>
                </a:solidFill>
                <a:latin typeface="+mj-lt"/>
              </a:defRPr>
            </a:lvl1pPr>
            <a:lvl2pPr>
              <a:defRPr sz="2400"/>
            </a:lvl2pPr>
            <a:lvl3pPr>
              <a:defRPr sz="2600"/>
            </a:lvl3pPr>
            <a:lvl4pPr>
              <a:defRPr sz="2800"/>
            </a:lvl4pPr>
            <a:lvl5pPr>
              <a:defRPr sz="3400"/>
            </a:lvl5pPr>
            <a:lvl6pPr>
              <a:defRPr sz="2800"/>
            </a:lvl6pPr>
            <a:lvl7pPr>
              <a:defRPr sz="2800"/>
            </a:lvl7pPr>
            <a:lvl8pPr algn="r">
              <a:buNone/>
              <a:defRPr/>
            </a:lvl8pPr>
          </a:lstStyle>
          <a:p>
            <a:pPr marL="3497783" marR="0" lvl="7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5236A4-10F5-E244-BA93-DF35A08EB0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76618" y="6038101"/>
            <a:ext cx="584392" cy="5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C203B-3C30-BE44-8585-84A27F52C8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80B941-6869-B54C-B830-3F292D1CC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7D28D9-AE32-4543-A752-6B3F92F6D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2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D3CDE-5E10-404E-8D77-E831E4100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64375E-C454-9B41-849F-5D112B94A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785D3F-D89B-C645-91FB-A0DF155F3B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2E244-F08A-0D42-9B79-618BCCB28E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0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2E244-F08A-0D42-9B79-618BCCB28E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87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F3AE5F8-88EF-D741-BC59-8A5FE45AA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0" y="3114274"/>
            <a:ext cx="4648200" cy="629453"/>
          </a:xfrm>
        </p:spPr>
        <p:txBody>
          <a:bodyPr anchor="ctr"/>
          <a:lstStyle>
            <a:lvl1pPr marL="0" indent="0" algn="r">
              <a:buNone/>
              <a:defRPr sz="3200" b="1" i="0" spc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GB" dirty="0"/>
              <a:t>THANK YOU MESSAGE.</a:t>
            </a:r>
          </a:p>
        </p:txBody>
      </p:sp>
    </p:spTree>
    <p:extLst>
      <p:ext uri="{BB962C8B-B14F-4D97-AF65-F5344CB8AC3E}">
        <p14:creationId xmlns:p14="http://schemas.microsoft.com/office/powerpoint/2010/main" val="1660899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AEC0B-11BC-1547-B56F-B23F98776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F3AE5F8-88EF-D741-BC59-8A5FE45AA6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0" y="3114274"/>
            <a:ext cx="4648200" cy="629453"/>
          </a:xfrm>
        </p:spPr>
        <p:txBody>
          <a:bodyPr anchor="ctr"/>
          <a:lstStyle>
            <a:lvl1pPr marL="0" indent="0" algn="r">
              <a:buNone/>
              <a:defRPr sz="3200" b="1" i="0" spc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GB" dirty="0"/>
              <a:t>THANK YOU MESSAGE.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829288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445808-4074-B94B-A4BC-32B49477B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10E75-9523-9041-95F0-DC72EB503E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86727" y="2564065"/>
            <a:ext cx="4008437" cy="1107996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buNone/>
              <a:defRPr/>
            </a:lvl2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-50" normalizeH="0" baseline="0" noProof="0" dirty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Event name or presentation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110753-B6A2-F142-88F2-6149B9183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6727" y="3965687"/>
            <a:ext cx="4087812" cy="307777"/>
          </a:xfrm>
        </p:spPr>
        <p:txBody>
          <a:bodyPr/>
          <a:lstStyle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</a:lstStyle>
          <a:p>
            <a:pPr marL="457200" marR="0" lvl="1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09A67-B572-3244-A390-08310CB2B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1754" y="2875002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1754" y="3800474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6B966-3A02-BF4C-B27A-9F3ACCE06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56DAC7C-182F-5C46-9807-19A6537E8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197393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A87077-B7AB-0647-8E46-A7ADECDA05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89941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35B11-5998-466B-9358-4C374CDB5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310858"/>
            <a:ext cx="364100" cy="3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E35FB-E6E5-524F-B40D-108EA49665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310858"/>
            <a:ext cx="364100" cy="3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3B4CA-9B2A-2B49-9064-C1E69D8C2A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6390" y="6310858"/>
            <a:ext cx="364100" cy="3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80" r:id="rId2"/>
    <p:sldLayoutId id="2147484681" r:id="rId3"/>
    <p:sldLayoutId id="2147484609" r:id="rId4"/>
    <p:sldLayoutId id="2147484577" r:id="rId5"/>
    <p:sldLayoutId id="214748461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573" r:id="rId14"/>
    <p:sldLayoutId id="2147484638" r:id="rId15"/>
    <p:sldLayoutId id="2147484673" r:id="rId16"/>
    <p:sldLayoutId id="2147484249" r:id="rId17"/>
    <p:sldLayoutId id="2147484640" r:id="rId18"/>
    <p:sldLayoutId id="2147484582" r:id="rId19"/>
    <p:sldLayoutId id="2147484584" r:id="rId20"/>
    <p:sldLayoutId id="2147484583" r:id="rId21"/>
    <p:sldLayoutId id="2147484256" r:id="rId22"/>
    <p:sldLayoutId id="2147484678" r:id="rId23"/>
    <p:sldLayoutId id="2147484679" r:id="rId24"/>
    <p:sldLayoutId id="2147484682" r:id="rId25"/>
    <p:sldLayoutId id="2147484299" r:id="rId26"/>
    <p:sldLayoutId id="2147484263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documentation/operator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rxmarbles.com/" TargetMode="External"/><Relationship Id="rId5" Type="http://schemas.openxmlformats.org/officeDocument/2006/relationships/hyperlink" Target="http://github.com/dotnet/reactive" TargetMode="External"/><Relationship Id="rId4" Type="http://schemas.openxmlformats.org/officeDocument/2006/relationships/hyperlink" Target="http://reactivex.io/documentation/operators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6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Operators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67404"/>
          </a:xfrm>
        </p:spPr>
        <p:txBody>
          <a:bodyPr/>
          <a:lstStyle/>
          <a:p>
            <a:r>
              <a:rPr lang="en-US" dirty="0"/>
              <a:t>Creating (Create, Defer, Interval…)</a:t>
            </a:r>
          </a:p>
          <a:p>
            <a:r>
              <a:rPr lang="en-US" dirty="0"/>
              <a:t>Transforming (Select, </a:t>
            </a:r>
            <a:r>
              <a:rPr lang="en-US" dirty="0" err="1"/>
              <a:t>SelectMany</a:t>
            </a:r>
            <a:r>
              <a:rPr lang="en-US" dirty="0"/>
              <a:t>, Buffer, </a:t>
            </a:r>
            <a:r>
              <a:rPr lang="en-US" dirty="0" err="1"/>
              <a:t>GroupBy</a:t>
            </a:r>
            <a:r>
              <a:rPr lang="en-US" dirty="0"/>
              <a:t>, Scan…)</a:t>
            </a:r>
          </a:p>
          <a:p>
            <a:r>
              <a:rPr lang="en-US" dirty="0"/>
              <a:t>Filtering (Debounce, Filter, Skip, Distinct…)</a:t>
            </a:r>
          </a:p>
          <a:p>
            <a:r>
              <a:rPr lang="en-US" dirty="0"/>
              <a:t>Combining (And, Join, Switch…)</a:t>
            </a:r>
          </a:p>
          <a:p>
            <a:r>
              <a:rPr lang="en-US" dirty="0"/>
              <a:t>Error handling (Catch, Retry)</a:t>
            </a:r>
          </a:p>
          <a:p>
            <a:r>
              <a:rPr lang="en-US" dirty="0"/>
              <a:t>Utility (Delay, Do, </a:t>
            </a:r>
            <a:r>
              <a:rPr lang="en-US" dirty="0" err="1"/>
              <a:t>ObserveOn</a:t>
            </a:r>
            <a:r>
              <a:rPr lang="en-US" dirty="0"/>
              <a:t>, Timeout…)</a:t>
            </a:r>
          </a:p>
          <a:p>
            <a:r>
              <a:rPr lang="en-US" dirty="0"/>
              <a:t>Conditionals (All, Contains, </a:t>
            </a:r>
            <a:r>
              <a:rPr lang="en-US" dirty="0" err="1"/>
              <a:t>SkipWhile</a:t>
            </a:r>
            <a:r>
              <a:rPr lang="en-US" dirty="0"/>
              <a:t>, </a:t>
            </a:r>
            <a:r>
              <a:rPr lang="en-US" dirty="0" err="1"/>
              <a:t>TakeUntil</a:t>
            </a:r>
            <a:r>
              <a:rPr lang="en-US" dirty="0"/>
              <a:t>…)</a:t>
            </a:r>
          </a:p>
          <a:p>
            <a:r>
              <a:rPr lang="en-US" dirty="0"/>
              <a:t>Mathematical (Average, Max, Count, Reduce…)</a:t>
            </a:r>
          </a:p>
          <a:p>
            <a:r>
              <a:rPr lang="en-US" dirty="0">
                <a:hlinkClick r:id="rId3"/>
              </a:rPr>
              <a:t>http://reactivex.io/documentation/operators.html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Observables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r>
              <a:rPr lang="en-US" dirty="0"/>
              <a:t>Research =&gt; </a:t>
            </a:r>
            <a:r>
              <a:rPr lang="en-US" dirty="0" err="1"/>
              <a:t>IObservable</a:t>
            </a:r>
            <a:r>
              <a:rPr lang="en-US" dirty="0"/>
              <a:t>&lt;T&gt;</a:t>
            </a:r>
          </a:p>
          <a:p>
            <a:r>
              <a:rPr lang="en-US" dirty="0"/>
              <a:t>Events =&gt; </a:t>
            </a:r>
            <a:r>
              <a:rPr lang="en-US" dirty="0" err="1"/>
              <a:t>FromEvent</a:t>
            </a:r>
            <a:r>
              <a:rPr lang="en-US" dirty="0"/>
              <a:t>, </a:t>
            </a:r>
            <a:r>
              <a:rPr lang="en-US" dirty="0" err="1"/>
              <a:t>FromEventPattern</a:t>
            </a:r>
            <a:endParaRPr lang="en-US" dirty="0"/>
          </a:p>
          <a:p>
            <a:r>
              <a:rPr lang="en-US" dirty="0"/>
              <a:t>Polling =&gt; Interval</a:t>
            </a:r>
          </a:p>
          <a:p>
            <a:r>
              <a:rPr lang="en-US" dirty="0"/>
              <a:t>Testing =&gt; Return, Empty, Never, Throw</a:t>
            </a:r>
          </a:p>
          <a:p>
            <a:r>
              <a:rPr lang="en-US" dirty="0" err="1"/>
              <a:t>Push|Pull</a:t>
            </a:r>
            <a:r>
              <a:rPr lang="en-US" dirty="0"/>
              <a:t> =&gt;Create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r>
              <a:rPr lang="en-US" dirty="0"/>
              <a:t> Default, Immediate, </a:t>
            </a:r>
            <a:r>
              <a:rPr lang="en-US" dirty="0" err="1"/>
              <a:t>CurrentThread</a:t>
            </a:r>
            <a:r>
              <a:rPr lang="en-US" dirty="0"/>
              <a:t>, Dispatcher, Test - Scheduler</a:t>
            </a:r>
          </a:p>
          <a:p>
            <a:r>
              <a:rPr lang="en-US" dirty="0"/>
              <a:t>Scheduler as parameter</a:t>
            </a:r>
          </a:p>
          <a:p>
            <a:r>
              <a:rPr lang="en-US" dirty="0" err="1"/>
              <a:t>ObserveOn</a:t>
            </a:r>
            <a:r>
              <a:rPr lang="en-US" dirty="0"/>
              <a:t> / </a:t>
            </a:r>
            <a:r>
              <a:rPr lang="en-US" dirty="0" err="1"/>
              <a:t>SubscribeOn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7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 err="1"/>
              <a:t>LiveSearch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2FD5E322-19A8-4E54-99AB-30707B890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2849" y="3282522"/>
            <a:ext cx="1841754" cy="184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6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r>
              <a:rPr lang="en-US" dirty="0"/>
              <a:t>Subscribe(…, </a:t>
            </a:r>
            <a:r>
              <a:rPr lang="en-US" dirty="0" err="1"/>
              <a:t>OnError</a:t>
            </a:r>
            <a:r>
              <a:rPr lang="en-US" dirty="0"/>
              <a:t>)</a:t>
            </a:r>
          </a:p>
          <a:p>
            <a:r>
              <a:rPr lang="en-US" dirty="0" err="1"/>
              <a:t>Subscriber.OnError</a:t>
            </a:r>
            <a:endParaRPr lang="en-US" dirty="0"/>
          </a:p>
          <a:p>
            <a:r>
              <a:rPr lang="en-US" dirty="0"/>
              <a:t>Catch</a:t>
            </a:r>
          </a:p>
        </p:txBody>
      </p:sp>
    </p:spTree>
    <p:extLst>
      <p:ext uri="{BB962C8B-B14F-4D97-AF65-F5344CB8AC3E}">
        <p14:creationId xmlns:p14="http://schemas.microsoft.com/office/powerpoint/2010/main" val="139696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CBC41F-1740-48A3-9DDB-4F9A943A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55" y="896290"/>
            <a:ext cx="4347109" cy="57038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82081"/>
          </a:xfrm>
        </p:spPr>
        <p:txBody>
          <a:bodyPr/>
          <a:lstStyle/>
          <a:p>
            <a:r>
              <a:rPr lang="en-US" dirty="0" err="1"/>
              <a:t>Microsoft.Reactive.Testing</a:t>
            </a:r>
            <a:endParaRPr lang="en-US" dirty="0"/>
          </a:p>
          <a:p>
            <a:r>
              <a:rPr lang="en-US" dirty="0" err="1"/>
              <a:t>TestScheduler</a:t>
            </a:r>
            <a:r>
              <a:rPr lang="en-US" dirty="0"/>
              <a:t>, Recorded &amp; Notification</a:t>
            </a:r>
          </a:p>
          <a:p>
            <a:r>
              <a:rPr lang="en-US" dirty="0" err="1"/>
              <a:t>NUnit</a:t>
            </a:r>
            <a:r>
              <a:rPr lang="en-US" dirty="0"/>
              <a:t>, </a:t>
            </a:r>
            <a:r>
              <a:rPr lang="en-US" dirty="0" err="1"/>
              <a:t>Moq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0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Extensions Resources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82081"/>
          </a:xfrm>
        </p:spPr>
        <p:txBody>
          <a:bodyPr/>
          <a:lstStyle/>
          <a:p>
            <a:r>
              <a:rPr lang="en-US" dirty="0"/>
              <a:t>Main hub: </a:t>
            </a:r>
            <a:r>
              <a:rPr lang="en-US" dirty="0">
                <a:hlinkClick r:id="rId3"/>
              </a:rPr>
              <a:t>http://reactivex.io</a:t>
            </a:r>
            <a:endParaRPr lang="en-US" dirty="0"/>
          </a:p>
          <a:p>
            <a:r>
              <a:rPr lang="en-US" dirty="0"/>
              <a:t>Operators: </a:t>
            </a:r>
            <a:r>
              <a:rPr lang="en-US" dirty="0">
                <a:hlinkClick r:id="rId4"/>
              </a:rPr>
              <a:t>http://reactivex.io/documentation/operators.html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http://github.com/dotnet/reactive</a:t>
            </a:r>
            <a:endParaRPr lang="en-US" dirty="0"/>
          </a:p>
          <a:p>
            <a:r>
              <a:rPr lang="en-US" dirty="0"/>
              <a:t>Methods visualization: </a:t>
            </a:r>
            <a:r>
              <a:rPr lang="en-US" dirty="0">
                <a:hlinkClick r:id="rId6"/>
              </a:rPr>
              <a:t>http://rxmarbles.com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Extensions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r>
              <a:rPr lang="en-US" dirty="0"/>
              <a:t>Pull vs Pull</a:t>
            </a:r>
          </a:p>
          <a:p>
            <a:r>
              <a:rPr lang="en-US" dirty="0"/>
              <a:t>RX = Observable + LINQ + Schedulers</a:t>
            </a:r>
          </a:p>
          <a:p>
            <a:r>
              <a:rPr lang="en-US" dirty="0"/>
              <a:t>Please write tests</a:t>
            </a:r>
          </a:p>
        </p:txBody>
      </p:sp>
    </p:spTree>
    <p:extLst>
      <p:ext uri="{BB962C8B-B14F-4D97-AF65-F5344CB8AC3E}">
        <p14:creationId xmlns:p14="http://schemas.microsoft.com/office/powerpoint/2010/main" val="35036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A2E13-2BA1-4D87-8978-C6B49C3D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88" y="0"/>
            <a:ext cx="3795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Extensions 101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321A1773-313F-468A-AF7E-96F3CF54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07" y="3585246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Goran </a:t>
            </a:r>
            <a:r>
              <a:rPr lang="en-US" dirty="0" err="1"/>
              <a:t>Šiška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902010-4F74-43E5-ABD3-D91B9EABEA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1231106"/>
          </a:xfrm>
        </p:spPr>
        <p:txBody>
          <a:bodyPr/>
          <a:lstStyle/>
          <a:p>
            <a:r>
              <a:rPr lang="en-US" dirty="0"/>
              <a:t>Is: QA Solution Architect at </a:t>
            </a:r>
            <a:r>
              <a:rPr lang="en-US" dirty="0" err="1"/>
              <a:t>Adacta</a:t>
            </a:r>
            <a:r>
              <a:rPr lang="en-US" dirty="0"/>
              <a:t> d.o.o.</a:t>
            </a:r>
          </a:p>
          <a:p>
            <a:r>
              <a:rPr lang="en-US" dirty="0"/>
              <a:t>Likes: C#</a:t>
            </a:r>
          </a:p>
          <a:p>
            <a:r>
              <a:rPr lang="en-US" dirty="0"/>
              <a:t>Loves: TDD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Extensions Is…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292662"/>
          </a:xfrm>
        </p:spPr>
        <p:txBody>
          <a:bodyPr/>
          <a:lstStyle/>
          <a:p>
            <a:r>
              <a:rPr lang="en-GB" dirty="0"/>
              <a:t>A library for composing asynchronous and event-based programs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940E9F-9067-493A-A9CB-37BA1163D3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430887"/>
          </a:xfrm>
        </p:spPr>
        <p:txBody>
          <a:bodyPr/>
          <a:lstStyle/>
          <a:p>
            <a:pPr algn="ctr"/>
            <a:r>
              <a:rPr lang="en-GB" dirty="0"/>
              <a:t>A mindset</a:t>
            </a:r>
          </a:p>
        </p:txBody>
      </p:sp>
    </p:spTree>
    <p:extLst>
      <p:ext uri="{BB962C8B-B14F-4D97-AF65-F5344CB8AC3E}">
        <p14:creationId xmlns:p14="http://schemas.microsoft.com/office/powerpoint/2010/main" val="36727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5693866"/>
          </a:xfrm>
        </p:spPr>
        <p:txBody>
          <a:bodyPr/>
          <a:lstStyle/>
          <a:p>
            <a:r>
              <a:rPr lang="en-US" dirty="0"/>
              <a:t>Java: </a:t>
            </a:r>
            <a:r>
              <a:rPr lang="en-US" dirty="0" err="1"/>
              <a:t>RxJava</a:t>
            </a:r>
            <a:endParaRPr lang="en-US" dirty="0"/>
          </a:p>
          <a:p>
            <a:r>
              <a:rPr lang="en-US" dirty="0"/>
              <a:t>JavaScript: </a:t>
            </a:r>
            <a:r>
              <a:rPr lang="en-US" dirty="0" err="1"/>
              <a:t>RxJS</a:t>
            </a:r>
            <a:endParaRPr lang="en-US" dirty="0"/>
          </a:p>
          <a:p>
            <a:r>
              <a:rPr lang="en-US" dirty="0"/>
              <a:t>C#: Rx.NET</a:t>
            </a:r>
          </a:p>
          <a:p>
            <a:r>
              <a:rPr lang="en-US" dirty="0"/>
              <a:t>C#(Unity): </a:t>
            </a:r>
            <a:r>
              <a:rPr lang="en-US" dirty="0" err="1"/>
              <a:t>UniRx</a:t>
            </a:r>
            <a:endParaRPr lang="en-US" dirty="0"/>
          </a:p>
          <a:p>
            <a:r>
              <a:rPr lang="en-US" dirty="0"/>
              <a:t>Scala: </a:t>
            </a:r>
            <a:r>
              <a:rPr lang="en-US" dirty="0" err="1"/>
              <a:t>RxScala</a:t>
            </a:r>
            <a:endParaRPr lang="en-US" dirty="0"/>
          </a:p>
          <a:p>
            <a:r>
              <a:rPr lang="en-US" dirty="0"/>
              <a:t>Clojure: </a:t>
            </a:r>
            <a:r>
              <a:rPr lang="en-US" dirty="0" err="1"/>
              <a:t>RxClojure</a:t>
            </a:r>
            <a:endParaRPr lang="en-US" dirty="0"/>
          </a:p>
          <a:p>
            <a:r>
              <a:rPr lang="en-US" dirty="0"/>
              <a:t>C++: </a:t>
            </a:r>
            <a:r>
              <a:rPr lang="en-US" dirty="0" err="1"/>
              <a:t>RxCpp</a:t>
            </a:r>
            <a:endParaRPr lang="en-US" dirty="0"/>
          </a:p>
          <a:p>
            <a:r>
              <a:rPr lang="en-US" dirty="0"/>
              <a:t>Lua: </a:t>
            </a:r>
            <a:r>
              <a:rPr lang="en-US" dirty="0" err="1"/>
              <a:t>RxLua</a:t>
            </a:r>
            <a:endParaRPr lang="en-US" dirty="0"/>
          </a:p>
          <a:p>
            <a:r>
              <a:rPr lang="en-US" dirty="0"/>
              <a:t>Ruby: </a:t>
            </a:r>
            <a:r>
              <a:rPr lang="en-US" dirty="0" err="1"/>
              <a:t>Rx.rb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8B534-7EC0-4C8E-B4F8-F08C64EA1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5693866"/>
          </a:xfrm>
        </p:spPr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RxPY</a:t>
            </a:r>
            <a:endParaRPr lang="en-US" dirty="0"/>
          </a:p>
          <a:p>
            <a:r>
              <a:rPr lang="en-US" dirty="0"/>
              <a:t>Go: </a:t>
            </a:r>
            <a:r>
              <a:rPr lang="en-US" dirty="0" err="1"/>
              <a:t>RxGo</a:t>
            </a:r>
            <a:endParaRPr lang="en-US" dirty="0"/>
          </a:p>
          <a:p>
            <a:r>
              <a:rPr lang="en-US" dirty="0"/>
              <a:t>Groovy: </a:t>
            </a:r>
            <a:r>
              <a:rPr lang="en-US" dirty="0" err="1"/>
              <a:t>RxGroovy</a:t>
            </a:r>
            <a:endParaRPr lang="en-US" dirty="0"/>
          </a:p>
          <a:p>
            <a:r>
              <a:rPr lang="en-US" dirty="0" err="1"/>
              <a:t>JRuby</a:t>
            </a:r>
            <a:r>
              <a:rPr lang="en-US" dirty="0"/>
              <a:t>: </a:t>
            </a:r>
            <a:r>
              <a:rPr lang="en-US" dirty="0" err="1"/>
              <a:t>RxJRuby</a:t>
            </a:r>
            <a:endParaRPr lang="en-US" dirty="0"/>
          </a:p>
          <a:p>
            <a:r>
              <a:rPr lang="en-US" dirty="0"/>
              <a:t>Kotlin: </a:t>
            </a:r>
            <a:r>
              <a:rPr lang="en-US" dirty="0" err="1"/>
              <a:t>RxKotlin</a:t>
            </a:r>
            <a:endParaRPr lang="en-US" dirty="0"/>
          </a:p>
          <a:p>
            <a:r>
              <a:rPr lang="en-US" dirty="0"/>
              <a:t>Swift: </a:t>
            </a:r>
            <a:r>
              <a:rPr lang="en-US" dirty="0" err="1"/>
              <a:t>RxSwift</a:t>
            </a:r>
            <a:endParaRPr lang="en-US" dirty="0"/>
          </a:p>
          <a:p>
            <a:r>
              <a:rPr lang="en-US" dirty="0"/>
              <a:t>PHP: </a:t>
            </a:r>
            <a:r>
              <a:rPr lang="en-US" dirty="0" err="1"/>
              <a:t>RxPHP</a:t>
            </a:r>
            <a:endParaRPr lang="en-US" dirty="0"/>
          </a:p>
          <a:p>
            <a:r>
              <a:rPr lang="en-US" dirty="0"/>
              <a:t>Elixir: </a:t>
            </a:r>
            <a:r>
              <a:rPr lang="en-US" dirty="0" err="1"/>
              <a:t>reaxive</a:t>
            </a:r>
            <a:endParaRPr lang="en-US" dirty="0"/>
          </a:p>
          <a:p>
            <a:r>
              <a:rPr lang="en-US" dirty="0"/>
              <a:t>Dart: </a:t>
            </a:r>
            <a:r>
              <a:rPr lang="en-US" dirty="0" err="1"/>
              <a:t>RxDart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vs Reactive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503A0-786F-4C88-9BF6-879FDD26E2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538883"/>
          </a:xfrm>
        </p:spPr>
        <p:txBody>
          <a:bodyPr/>
          <a:lstStyle/>
          <a:p>
            <a:r>
              <a:rPr lang="en-US" dirty="0"/>
              <a:t>Interactive</a:t>
            </a:r>
          </a:p>
          <a:p>
            <a:pPr lvl="1"/>
            <a:r>
              <a:rPr lang="en-US" dirty="0"/>
              <a:t>Imperative</a:t>
            </a:r>
          </a:p>
          <a:p>
            <a:pPr lvl="1"/>
            <a:r>
              <a:rPr lang="en-US" dirty="0"/>
              <a:t>Pull</a:t>
            </a:r>
          </a:p>
          <a:p>
            <a:pPr lvl="1"/>
            <a:r>
              <a:rPr lang="en-US" dirty="0"/>
              <a:t>For each -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17E17-8F7E-4DC4-9442-53B4CE8AAB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538883"/>
          </a:xfrm>
        </p:spPr>
        <p:txBody>
          <a:bodyPr/>
          <a:lstStyle/>
          <a:p>
            <a:r>
              <a:rPr lang="en-US" dirty="0"/>
              <a:t>Reactive</a:t>
            </a:r>
          </a:p>
          <a:p>
            <a:pPr lvl="1"/>
            <a:r>
              <a:rPr lang="en-US" dirty="0"/>
              <a:t>Declarative</a:t>
            </a:r>
          </a:p>
          <a:p>
            <a:pPr lvl="1"/>
            <a:r>
              <a:rPr lang="en-US" dirty="0"/>
              <a:t>Push</a:t>
            </a:r>
          </a:p>
          <a:p>
            <a:pPr lvl="1"/>
            <a:r>
              <a:rPr lang="en-US" dirty="0"/>
              <a:t>On next - call</a:t>
            </a:r>
          </a:p>
        </p:txBody>
      </p:sp>
    </p:spTree>
    <p:extLst>
      <p:ext uri="{BB962C8B-B14F-4D97-AF65-F5344CB8AC3E}">
        <p14:creationId xmlns:p14="http://schemas.microsoft.com/office/powerpoint/2010/main" val="22974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Extensions Duality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503A0-786F-4C88-9BF6-879FDD26E2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430887"/>
          </a:xfrm>
        </p:spPr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17E17-8F7E-4DC4-9442-53B4CE8AAB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430887"/>
          </a:xfrm>
        </p:spPr>
        <p:txBody>
          <a:bodyPr/>
          <a:lstStyle/>
          <a:p>
            <a:r>
              <a:rPr lang="en-US" dirty="0"/>
              <a:t>Reactive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52FB5-9D19-4EDC-ADCE-DF647E06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089094"/>
            <a:ext cx="3534268" cy="800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AECC2F-1DA5-4937-871D-21172C15D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076476"/>
            <a:ext cx="4163006" cy="981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C9942-579E-4576-8B77-AC54F8429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303" y="3093254"/>
            <a:ext cx="3181350" cy="142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16CD0-9FE0-4E84-91E9-10B61D2E9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303" y="2108418"/>
            <a:ext cx="50101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7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Extensions Duality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503A0-786F-4C88-9BF6-879FDD26E2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430887"/>
          </a:xfrm>
        </p:spPr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17E17-8F7E-4DC4-9442-53B4CE8AAB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430887"/>
          </a:xfrm>
        </p:spPr>
        <p:txBody>
          <a:bodyPr/>
          <a:lstStyle/>
          <a:p>
            <a:r>
              <a:rPr lang="en-US" dirty="0"/>
              <a:t>Reactive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52FB5-9D19-4EDC-ADCE-DF647E06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089094"/>
            <a:ext cx="3534268" cy="800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15803-ABEF-400D-913A-66B0078C3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914" y="2089094"/>
            <a:ext cx="4696480" cy="905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8B4A4-8791-4ECE-AAA1-1502A2506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914" y="3110032"/>
            <a:ext cx="3753374" cy="120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118E48-F7E7-4C12-A258-9D0178D05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" y="3076476"/>
            <a:ext cx="416300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 err="1"/>
              <a:t>CoinTrading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D1F0E-3D90-4F14-AFE7-5C58EF5C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543" y="3033223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156C1A-4D36-4417-8F29-4A3951CB5098}" vid="{91544958-B0C3-414B-81A1-A854C674D3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30a2e83-186a-4a0f-ab27-bee8a8096ab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1725</TotalTime>
  <Words>872</Words>
  <Application>Microsoft Office PowerPoint</Application>
  <PresentationFormat>Widescreen</PresentationFormat>
  <Paragraphs>136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Segoe UI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Reactive Extensions 101</vt:lpstr>
      <vt:lpstr>Goran Šiška</vt:lpstr>
      <vt:lpstr>Reactive Extensions Is…</vt:lpstr>
      <vt:lpstr>Languages</vt:lpstr>
      <vt:lpstr>Interactive vs Reactive</vt:lpstr>
      <vt:lpstr>Reactive Extensions Duality</vt:lpstr>
      <vt:lpstr>Reactive Extensions Duality</vt:lpstr>
      <vt:lpstr>CoinTrading</vt:lpstr>
      <vt:lpstr>Reactive Operators</vt:lpstr>
      <vt:lpstr>Creating Observables</vt:lpstr>
      <vt:lpstr>Concurrency</vt:lpstr>
      <vt:lpstr>LiveSearch</vt:lpstr>
      <vt:lpstr>Error Handling</vt:lpstr>
      <vt:lpstr>Testing</vt:lpstr>
      <vt:lpstr>UnitTesting</vt:lpstr>
      <vt:lpstr>Reactive Extensions Resources</vt:lpstr>
      <vt:lpstr>Reactive Extensions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&lt;Event name&gt;</dc:subject>
  <dc:creator>Robert Knežević</dc:creator>
  <cp:keywords/>
  <dc:description/>
  <cp:lastModifiedBy>Goran</cp:lastModifiedBy>
  <cp:revision>27</cp:revision>
  <dcterms:created xsi:type="dcterms:W3CDTF">2020-11-05T08:29:17Z</dcterms:created>
  <dcterms:modified xsi:type="dcterms:W3CDTF">2021-09-28T20:26:57Z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